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67" r:id="rId2"/>
    <p:sldId id="285" r:id="rId3"/>
    <p:sldId id="268" r:id="rId4"/>
    <p:sldId id="269" r:id="rId5"/>
    <p:sldId id="273" r:id="rId6"/>
    <p:sldId id="274" r:id="rId7"/>
    <p:sldId id="275" r:id="rId8"/>
    <p:sldId id="270" r:id="rId9"/>
    <p:sldId id="276" r:id="rId10"/>
    <p:sldId id="277" r:id="rId11"/>
    <p:sldId id="301" r:id="rId12"/>
    <p:sldId id="279" r:id="rId13"/>
    <p:sldId id="280" r:id="rId14"/>
    <p:sldId id="281" r:id="rId15"/>
    <p:sldId id="283" r:id="rId16"/>
    <p:sldId id="282" r:id="rId17"/>
    <p:sldId id="284" r:id="rId18"/>
    <p:sldId id="286" r:id="rId19"/>
    <p:sldId id="287" r:id="rId20"/>
    <p:sldId id="289" r:id="rId21"/>
    <p:sldId id="290" r:id="rId22"/>
    <p:sldId id="291" r:id="rId23"/>
    <p:sldId id="292" r:id="rId24"/>
    <p:sldId id="293" r:id="rId25"/>
    <p:sldId id="295" r:id="rId26"/>
    <p:sldId id="299" r:id="rId27"/>
    <p:sldId id="296" r:id="rId28"/>
    <p:sldId id="297" r:id="rId29"/>
    <p:sldId id="298" r:id="rId30"/>
    <p:sldId id="300" r:id="rId31"/>
    <p:sldId id="272" r:id="rId32"/>
  </p:sldIdLst>
  <p:sldSz cx="12192000" cy="6858000"/>
  <p:notesSz cx="7102475" cy="9388475"/>
  <p:embeddedFontLst>
    <p:embeddedFont>
      <p:font typeface="Verdana" panose="020B0604030504040204" pitchFamily="34" charset="0"/>
      <p:regular r:id="rId35"/>
      <p:bold r:id="rId36"/>
      <p:italic r:id="rId37"/>
      <p:boldItalic r:id="rId38"/>
    </p:embeddedFont>
  </p:embeddedFontLst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0B4581"/>
    <a:srgbClr val="0C4581"/>
    <a:srgbClr val="02527A"/>
    <a:srgbClr val="00618E"/>
    <a:srgbClr val="036D99"/>
    <a:srgbClr val="016482"/>
    <a:srgbClr val="1579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20" autoAdjust="0"/>
    <p:restoredTop sz="94671"/>
  </p:normalViewPr>
  <p:slideViewPr>
    <p:cSldViewPr snapToGrid="0">
      <p:cViewPr varScale="1">
        <p:scale>
          <a:sx n="107" d="100"/>
          <a:sy n="107" d="100"/>
        </p:scale>
        <p:origin x="9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55" d="100"/>
          <a:sy n="155" d="100"/>
        </p:scale>
        <p:origin x="684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E862C18-7D9C-6E98-CE43-625B0A70E8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40" cy="47105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9D9D36F-87D8-F435-BA4A-BA42B9ED82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40" cy="47105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BF0D7B5-8BD1-0343-9987-96CBA8519325}" type="datetimeFigureOut">
              <a:rPr lang="es-CL" smtClean="0"/>
              <a:t>26-03-2024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EDA2835-E8CF-C4C0-3DEB-F69A386501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917423"/>
            <a:ext cx="3077740" cy="47105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D9176C-39D2-AD16-9C51-9F78C885E9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092" y="8917423"/>
            <a:ext cx="3077740" cy="47105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381AF95-D37A-7B43-98A5-5E96F8C84FE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941362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957" userDrawn="1">
          <p15:clr>
            <a:srgbClr val="F26B43"/>
          </p15:clr>
        </p15:guide>
        <p15:guide id="2" pos="223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40" cy="47105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40" cy="47105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6D2F429B-0308-4869-BA5F-4502C716F8F6}" type="datetimeFigureOut">
              <a:rPr lang="es-CL" smtClean="0"/>
              <a:t>26-03-2024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917423"/>
            <a:ext cx="3077740" cy="47105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3092" y="8917423"/>
            <a:ext cx="3077740" cy="471053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B266A8F7-2B9D-496B-A5BA-D8A8ED95038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751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6A8F7-2B9D-496B-A5BA-D8A8ED95038C}" type="slidenum">
              <a:rPr lang="es-CL" smtClean="0"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0956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Vigilancia integrada SR</a:t>
            </a:r>
          </a:p>
          <a:p>
            <a:r>
              <a:rPr lang="es-ES" dirty="0"/>
              <a:t>Búsqueda de contactos 7 días</a:t>
            </a: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6A8F7-2B9D-496B-A5BA-D8A8ED95038C}" type="slidenum">
              <a:rPr lang="es-CL" smtClean="0"/>
              <a:t>14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8831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ta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D10B83-DC68-9CB3-26B7-4BF431E64A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339259"/>
            <a:ext cx="10515600" cy="837710"/>
          </a:xfr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TÍTULO DE PRESENTACIÓN</a:t>
            </a:r>
            <a:endParaRPr lang="es-CL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4EF85A1B-74A0-E128-CE32-50B638FB71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2212" y="3264816"/>
            <a:ext cx="6427574" cy="346738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 dirty="0"/>
              <a:t>Bajada lorem ipsum dolor sit amet</a:t>
            </a:r>
            <a:endParaRPr lang="es-CL" dirty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D3EAE4C3-C21C-0F74-3775-DD3486554F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01379" y="1989474"/>
            <a:ext cx="3989238" cy="261938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 dirty="0"/>
              <a:t>Epígrafe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71419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ortadill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D10B83-DC68-9CB3-26B7-4BF431E64A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279843"/>
            <a:ext cx="10515600" cy="837710"/>
          </a:xfrm>
        </p:spPr>
        <p:txBody>
          <a:bodyPr>
            <a:normAutofit/>
          </a:bodyPr>
          <a:lstStyle>
            <a:lvl1pPr algn="ctr">
              <a:defRPr sz="46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Título de lámina</a:t>
            </a:r>
            <a:endParaRPr lang="es-CL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4EF85A1B-74A0-E128-CE32-50B638FB71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01159" y="3264816"/>
            <a:ext cx="3789682" cy="34673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B4581"/>
                </a:solidFill>
              </a:defRPr>
            </a:lvl1pPr>
          </a:lstStyle>
          <a:p>
            <a:pPr lvl="0"/>
            <a:r>
              <a:rPr lang="es-MX" dirty="0"/>
              <a:t>Bajada de lámina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50640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ámina interior_op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1A2E76-457B-7287-B7E9-E9E0C0329FC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23078"/>
            <a:ext cx="10515600" cy="51838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lámina</a:t>
            </a:r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98520361-BD56-4E8E-9CB5-6FC8EDEDDB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1113" y="1991656"/>
            <a:ext cx="7569200" cy="3584575"/>
          </a:xfr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 dirty="0"/>
              <a:t>Texto de lámina. Lorem ipsum dolor sit amet.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594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ámina interior_op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1A2E76-457B-7287-B7E9-E9E0C0329FC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23078"/>
            <a:ext cx="10515600" cy="51838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lámina</a:t>
            </a:r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98520361-BD56-4E8E-9CB5-6FC8EDEDDB9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21113" y="1991656"/>
            <a:ext cx="7569200" cy="3584575"/>
          </a:xfr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 dirty="0"/>
              <a:t>Texto de lámina. Lorem ipsum dolor sit amet.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4552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79EC74-3BED-0EC0-A81D-ABF62D8EA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85090"/>
            <a:ext cx="5181600" cy="4351338"/>
          </a:xfrm>
        </p:spPr>
        <p:txBody>
          <a:bodyPr/>
          <a:lstStyle/>
          <a:p>
            <a:pPr lvl="0"/>
            <a:endParaRPr lang="es-CL" dirty="0"/>
          </a:p>
        </p:txBody>
      </p:sp>
      <p:sp>
        <p:nvSpPr>
          <p:cNvPr id="11" name="Marcador de texto 9">
            <a:extLst>
              <a:ext uri="{FF2B5EF4-FFF2-40B4-BE49-F238E27FC236}">
                <a16:creationId xmlns:a16="http://schemas.microsoft.com/office/drawing/2014/main" id="{FFDD4098-A489-3EDD-9C9D-BD18C95612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00" y="1484313"/>
            <a:ext cx="5181600" cy="4351337"/>
          </a:xfrm>
        </p:spPr>
        <p:txBody>
          <a:bodyPr/>
          <a:lstStyle>
            <a:lvl1pPr>
              <a:defRPr sz="2400">
                <a:solidFill>
                  <a:srgbClr val="0C4581"/>
                </a:solidFill>
              </a:defRPr>
            </a:lvl1pPr>
            <a:lvl2pPr>
              <a:defRPr sz="2000">
                <a:solidFill>
                  <a:srgbClr val="0C4581"/>
                </a:solidFill>
              </a:defRPr>
            </a:lvl2pPr>
            <a:lvl3pPr>
              <a:defRPr sz="1800">
                <a:solidFill>
                  <a:srgbClr val="0C4581"/>
                </a:solidFill>
              </a:defRPr>
            </a:lvl3pPr>
            <a:lvl4pPr>
              <a:defRPr sz="1600">
                <a:solidFill>
                  <a:srgbClr val="0C4581"/>
                </a:solidFill>
              </a:defRPr>
            </a:lvl4pPr>
            <a:lvl5pPr>
              <a:defRPr sz="1600">
                <a:solidFill>
                  <a:srgbClr val="0C4581"/>
                </a:solidFill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L" dirty="0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D3881AA8-46B6-8B1C-2BFD-E829BBDBE92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831850" y="623078"/>
            <a:ext cx="10515600" cy="518388"/>
          </a:xfrm>
        </p:spPr>
        <p:txBody>
          <a:bodyPr>
            <a:normAutofit/>
          </a:bodyPr>
          <a:lstStyle>
            <a:lvl1pPr marL="0" indent="0">
              <a:buNone/>
              <a:defRPr sz="4000" b="1" i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84165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ier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072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7F2359B-04E4-01ED-689A-93A1663A0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dirty="0"/>
              <a:t>Haz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5BCEEC-C96B-0DC0-4290-32F18394F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L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E2851F-2CF1-6901-1409-D84ED8AA56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5C7F5-E518-4449-946A-19B136B5AE60}" type="datetimeFigureOut">
              <a:rPr lang="es-CL" smtClean="0"/>
              <a:t>26-03-2024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2B1A28-07FD-79E1-FE0A-90EE1D5E27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DA1963-E09C-389D-ABAF-717B8D7A1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97A0-6419-AF42-932A-B78F8253A79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094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62" r:id="rId4"/>
    <p:sldLayoutId id="2147483652" r:id="rId5"/>
    <p:sldLayoutId id="214748366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epinuble@redsalud.gob.cl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F192F-BA96-5ED3-CCE0-0FAC920CF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621" y="2236164"/>
            <a:ext cx="10515600" cy="837710"/>
          </a:xfrm>
        </p:spPr>
        <p:txBody>
          <a:bodyPr/>
          <a:lstStyle/>
          <a:p>
            <a:r>
              <a:rPr lang="es-ES" dirty="0"/>
              <a:t>Unidades Notificadoras en DHIS2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F923959-C970-D2C3-6103-CB887E17C1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19197" y="3084544"/>
            <a:ext cx="9538447" cy="346738"/>
          </a:xfrm>
        </p:spPr>
        <p:txBody>
          <a:bodyPr/>
          <a:lstStyle/>
          <a:p>
            <a:r>
              <a:rPr lang="es-C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VIGILANCIA DE PARÁLISIS FLÁCIDA AGUDA Y SARAMPIÓN/RUBÉOLA”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28CA4FB-B65D-CA3A-3F28-C989A01F5C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93802" y="1874973"/>
            <a:ext cx="3989238" cy="261938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SEREMI DE SALUD DE ÑUBLE</a:t>
            </a:r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FECFD46-8FF9-FB03-0EAB-A60A6C6D3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573" y="4118256"/>
            <a:ext cx="1430851" cy="143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6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4C524069-6270-B334-DD72-9474BFFE3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5" y="235676"/>
            <a:ext cx="11833411" cy="6469471"/>
          </a:xfrm>
          <a:prstGeom prst="rect">
            <a:avLst/>
          </a:prstGeo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AC7D05-60C5-EBDD-4E07-53E19A3CE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26237" y="1505212"/>
            <a:ext cx="2356997" cy="71008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s-CL" sz="1400" dirty="0">
                <a:latin typeface="Arial" panose="020B0604020202020204" pitchFamily="34" charset="0"/>
                <a:cs typeface="Arial" panose="020B0604020202020204" pitchFamily="34" charset="0"/>
              </a:rPr>
              <a:t>Presionar para ingresar la información respectiva a la semana epidemiológica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F338AB4-5A96-D545-A70F-1FAE9B1C0FBD}"/>
              </a:ext>
            </a:extLst>
          </p:cNvPr>
          <p:cNvSpPr/>
          <p:nvPr/>
        </p:nvSpPr>
        <p:spPr>
          <a:xfrm>
            <a:off x="11057641" y="318190"/>
            <a:ext cx="302304" cy="3699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FDFF5520-4914-ACD1-FE48-5A54A729D18A}"/>
              </a:ext>
            </a:extLst>
          </p:cNvPr>
          <p:cNvCxnSpPr>
            <a:cxnSpLocks/>
          </p:cNvCxnSpPr>
          <p:nvPr/>
        </p:nvCxnSpPr>
        <p:spPr>
          <a:xfrm>
            <a:off x="3582186" y="491570"/>
            <a:ext cx="734967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D5FB65D7-1315-0E45-3F19-085531DF4FF1}"/>
              </a:ext>
            </a:extLst>
          </p:cNvPr>
          <p:cNvCxnSpPr/>
          <p:nvPr/>
        </p:nvCxnSpPr>
        <p:spPr>
          <a:xfrm>
            <a:off x="3604736" y="491570"/>
            <a:ext cx="0" cy="9681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49DEA4F2-FF40-2C34-65E3-95A7EDF974FF}"/>
              </a:ext>
            </a:extLst>
          </p:cNvPr>
          <p:cNvCxnSpPr>
            <a:cxnSpLocks/>
          </p:cNvCxnSpPr>
          <p:nvPr/>
        </p:nvCxnSpPr>
        <p:spPr>
          <a:xfrm>
            <a:off x="5867464" y="1721029"/>
            <a:ext cx="167633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C432C6D-2E06-C437-3B55-2FAB56CE8338}"/>
              </a:ext>
            </a:extLst>
          </p:cNvPr>
          <p:cNvCxnSpPr>
            <a:cxnSpLocks/>
          </p:cNvCxnSpPr>
          <p:nvPr/>
        </p:nvCxnSpPr>
        <p:spPr>
          <a:xfrm>
            <a:off x="5867464" y="1721029"/>
            <a:ext cx="0" cy="8927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0DE50F95-FFA7-D085-9E20-09DBF67DDFBA}"/>
              </a:ext>
            </a:extLst>
          </p:cNvPr>
          <p:cNvSpPr txBox="1">
            <a:spLocks/>
          </p:cNvSpPr>
          <p:nvPr/>
        </p:nvSpPr>
        <p:spPr>
          <a:xfrm>
            <a:off x="4895099" y="2257391"/>
            <a:ext cx="1919224" cy="5597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C458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sz="1400" dirty="0">
                <a:latin typeface="Arial" panose="020B0604020202020204" pitchFamily="34" charset="0"/>
                <a:cs typeface="Arial" panose="020B0604020202020204" pitchFamily="34" charset="0"/>
              </a:rPr>
              <a:t>Ingresar en la sección “Entrada de datos”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76A2DE49-6C6A-F167-FF8E-77D51D158677}"/>
              </a:ext>
            </a:extLst>
          </p:cNvPr>
          <p:cNvCxnSpPr>
            <a:cxnSpLocks/>
          </p:cNvCxnSpPr>
          <p:nvPr/>
        </p:nvCxnSpPr>
        <p:spPr>
          <a:xfrm flipV="1">
            <a:off x="9385234" y="1666495"/>
            <a:ext cx="0" cy="29958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C997D7D6-8379-EDD3-795A-0BC17794CA2D}"/>
              </a:ext>
            </a:extLst>
          </p:cNvPr>
          <p:cNvCxnSpPr>
            <a:cxnSpLocks/>
            <a:endCxn id="22" idx="3"/>
          </p:cNvCxnSpPr>
          <p:nvPr/>
        </p:nvCxnSpPr>
        <p:spPr>
          <a:xfrm flipH="1">
            <a:off x="6705632" y="4651804"/>
            <a:ext cx="2679602" cy="150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arcador de texto 2">
            <a:extLst>
              <a:ext uri="{FF2B5EF4-FFF2-40B4-BE49-F238E27FC236}">
                <a16:creationId xmlns:a16="http://schemas.microsoft.com/office/drawing/2014/main" id="{D0C366CD-F4BE-5D99-01DF-DEC84CAA76EA}"/>
              </a:ext>
            </a:extLst>
          </p:cNvPr>
          <p:cNvSpPr txBox="1">
            <a:spLocks/>
          </p:cNvSpPr>
          <p:nvPr/>
        </p:nvSpPr>
        <p:spPr>
          <a:xfrm>
            <a:off x="4348635" y="4405663"/>
            <a:ext cx="2356997" cy="5223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C458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sz="1400" dirty="0">
                <a:latin typeface="Arial" panose="020B0604020202020204" pitchFamily="34" charset="0"/>
                <a:cs typeface="Arial" panose="020B0604020202020204" pitchFamily="34" charset="0"/>
              </a:rPr>
              <a:t>Tablero: Pueden revisar el historial de sus informes</a:t>
            </a:r>
          </a:p>
        </p:txBody>
      </p:sp>
    </p:spTree>
    <p:extLst>
      <p:ext uri="{BB962C8B-B14F-4D97-AF65-F5344CB8AC3E}">
        <p14:creationId xmlns:p14="http://schemas.microsoft.com/office/powerpoint/2010/main" val="19556936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animBg="1"/>
      <p:bldP spid="21" grpId="0" animBg="1"/>
      <p:bldP spid="9" grpId="0" uiExpand="1" animBg="1"/>
      <p:bldP spid="22" grpId="0" uiExpan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D56B5D1-D04E-8B7E-E059-D160BE103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222640"/>
            <a:ext cx="11833412" cy="6509854"/>
          </a:xfrm>
          <a:prstGeom prst="rect">
            <a:avLst/>
          </a:prstGeo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AC7D05-60C5-EBDD-4E07-53E19A3CE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36933" y="1105514"/>
            <a:ext cx="5506196" cy="119841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s-E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Selección de la Unidad Organizativa </a:t>
            </a:r>
          </a:p>
          <a:p>
            <a:pPr algn="just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En la parte superior izquierda de la pantalla, encontrarás un campo de búsqueda para las Unidades Organizativas y Establecimientos. </a:t>
            </a:r>
          </a:p>
          <a:p>
            <a:pPr algn="just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Selecciona el establecimiento de la lista que le corresponda.</a:t>
            </a:r>
            <a:endParaRPr lang="es-C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1A9222-2AE7-BB86-B24F-7CF43FBC997F}"/>
              </a:ext>
            </a:extLst>
          </p:cNvPr>
          <p:cNvSpPr txBox="1"/>
          <p:nvPr/>
        </p:nvSpPr>
        <p:spPr>
          <a:xfrm>
            <a:off x="5636933" y="2505285"/>
            <a:ext cx="5506196" cy="9237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>
                <a:solidFill>
                  <a:srgbClr val="0C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Deberás seleccionar el Set de Datos que corresponda: "Notificación activa semanal de S/R" y/o "Notificación activa semanal de PFA" </a:t>
            </a:r>
            <a:endParaRPr lang="es-C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DDB5C64-BA82-259A-06FF-D91344DA3BDA}"/>
              </a:ext>
            </a:extLst>
          </p:cNvPr>
          <p:cNvSpPr txBox="1"/>
          <p:nvPr/>
        </p:nvSpPr>
        <p:spPr>
          <a:xfrm>
            <a:off x="5636933" y="3628352"/>
            <a:ext cx="5506196" cy="7571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defPPr>
              <a:defRPr lang="es-CL"/>
            </a:defPPr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>
                <a:solidFill>
                  <a:srgbClr val="0C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Elige el periodo correspondiente al cual deseas realizar un registro. Los periodos están organizados por semanas epidemiológicas, mostrando como última opción la semana anterior a la actual.</a:t>
            </a:r>
            <a:endParaRPr lang="es-C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F338AB4-5A96-D545-A70F-1FAE9B1C0FBD}"/>
              </a:ext>
            </a:extLst>
          </p:cNvPr>
          <p:cNvSpPr/>
          <p:nvPr/>
        </p:nvSpPr>
        <p:spPr>
          <a:xfrm>
            <a:off x="179295" y="1013012"/>
            <a:ext cx="1470212" cy="4724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FDFF5520-4914-ACD1-FE48-5A54A729D18A}"/>
              </a:ext>
            </a:extLst>
          </p:cNvPr>
          <p:cNvCxnSpPr>
            <a:cxnSpLocks/>
          </p:cNvCxnSpPr>
          <p:nvPr/>
        </p:nvCxnSpPr>
        <p:spPr>
          <a:xfrm>
            <a:off x="1649507" y="1311702"/>
            <a:ext cx="389964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D5FB65D7-1315-0E45-3F19-085531DF4FF1}"/>
              </a:ext>
            </a:extLst>
          </p:cNvPr>
          <p:cNvCxnSpPr/>
          <p:nvPr/>
        </p:nvCxnSpPr>
        <p:spPr>
          <a:xfrm>
            <a:off x="2671482" y="1900518"/>
            <a:ext cx="0" cy="9681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425DEC95-3DA2-19D6-B510-1D9D8312A121}"/>
              </a:ext>
            </a:extLst>
          </p:cNvPr>
          <p:cNvCxnSpPr>
            <a:cxnSpLocks/>
          </p:cNvCxnSpPr>
          <p:nvPr/>
        </p:nvCxnSpPr>
        <p:spPr>
          <a:xfrm>
            <a:off x="2662518" y="1900518"/>
            <a:ext cx="9861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49DEA4F2-FF40-2C34-65E3-95A7EDF974FF}"/>
              </a:ext>
            </a:extLst>
          </p:cNvPr>
          <p:cNvCxnSpPr>
            <a:cxnSpLocks/>
          </p:cNvCxnSpPr>
          <p:nvPr/>
        </p:nvCxnSpPr>
        <p:spPr>
          <a:xfrm>
            <a:off x="2653553" y="2880525"/>
            <a:ext cx="28956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49C34F49-F7A6-35AB-0300-3071F0A5CEFF}"/>
              </a:ext>
            </a:extLst>
          </p:cNvPr>
          <p:cNvCxnSpPr>
            <a:cxnSpLocks/>
          </p:cNvCxnSpPr>
          <p:nvPr/>
        </p:nvCxnSpPr>
        <p:spPr>
          <a:xfrm>
            <a:off x="4101353" y="2115671"/>
            <a:ext cx="8965" cy="17839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3CD875BF-9337-0A8E-CF9E-36B9B1D7D049}"/>
              </a:ext>
            </a:extLst>
          </p:cNvPr>
          <p:cNvCxnSpPr>
            <a:cxnSpLocks/>
          </p:cNvCxnSpPr>
          <p:nvPr/>
        </p:nvCxnSpPr>
        <p:spPr>
          <a:xfrm>
            <a:off x="4101353" y="3899647"/>
            <a:ext cx="14478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0624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animBg="1"/>
      <p:bldP spid="14" grpId="0" animBg="1"/>
      <p:bldP spid="16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D56B5D1-D04E-8B7E-E059-D160BE103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222640"/>
            <a:ext cx="11833412" cy="6509854"/>
          </a:xfrm>
          <a:prstGeom prst="rect">
            <a:avLst/>
          </a:prstGeo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AC7D05-60C5-EBDD-4E07-53E19A3CE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927353" y="2082663"/>
            <a:ext cx="5506196" cy="282998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es-CL" sz="1400" b="1" dirty="0">
                <a:solidFill>
                  <a:srgbClr val="0B45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Completar Formulario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B45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Ingresar la cantidad de casos de S/R. En el caso de los hospitales, además se debe indicar la cantidad de casos de PFA.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B45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no hubo casos durante la semana epidemiológica anterior, se debe ingresar "0".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B45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Utiliza el espacio de texto libre para ingresar los folios de Epivigila de los casos.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rgbClr val="0B45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el caso de que se deba ingresar más de un folio, se deben ingresar los folios separados por un guion “-“.</a:t>
            </a:r>
          </a:p>
          <a:p>
            <a:pPr marL="971550" lvl="1" indent="-285750" algn="just"/>
            <a:r>
              <a:rPr lang="es-ES" sz="1400" dirty="0">
                <a:solidFill>
                  <a:srgbClr val="0B45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 123456 - 98765</a:t>
            </a:r>
            <a:endParaRPr lang="es-CL" sz="1400" dirty="0">
              <a:solidFill>
                <a:srgbClr val="0B458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4F338AB4-5A96-D545-A70F-1FAE9B1C0FBD}"/>
              </a:ext>
            </a:extLst>
          </p:cNvPr>
          <p:cNvSpPr/>
          <p:nvPr/>
        </p:nvSpPr>
        <p:spPr>
          <a:xfrm>
            <a:off x="1810872" y="3908612"/>
            <a:ext cx="3827928" cy="12371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FDFF5520-4914-ACD1-FE48-5A54A729D18A}"/>
              </a:ext>
            </a:extLst>
          </p:cNvPr>
          <p:cNvCxnSpPr>
            <a:cxnSpLocks/>
          </p:cNvCxnSpPr>
          <p:nvPr/>
        </p:nvCxnSpPr>
        <p:spPr>
          <a:xfrm>
            <a:off x="3680012" y="3429000"/>
            <a:ext cx="217394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56E9F0B6-71CC-0D27-CFCD-80FDC1AB7E06}"/>
              </a:ext>
            </a:extLst>
          </p:cNvPr>
          <p:cNvCxnSpPr>
            <a:cxnSpLocks/>
          </p:cNvCxnSpPr>
          <p:nvPr/>
        </p:nvCxnSpPr>
        <p:spPr>
          <a:xfrm>
            <a:off x="3688977" y="3429000"/>
            <a:ext cx="0" cy="4840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0B9E723C-8181-FE4E-B126-242AEB8143AA}"/>
              </a:ext>
            </a:extLst>
          </p:cNvPr>
          <p:cNvSpPr txBox="1"/>
          <p:nvPr/>
        </p:nvSpPr>
        <p:spPr>
          <a:xfrm>
            <a:off x="5927353" y="5145323"/>
            <a:ext cx="5506196" cy="10855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>
                <a:solidFill>
                  <a:srgbClr val="0B4581"/>
                </a:solidFill>
              </a:defRPr>
            </a:lvl1pPr>
            <a:lvl2pPr marL="971550" lvl="1" indent="-285750" algn="just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0B4581"/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dk1"/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Validación del Registro</a:t>
            </a:r>
            <a:r>
              <a:rPr lang="es-ES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s-ES" b="0" dirty="0">
                <a:latin typeface="Arial" panose="020B0604020202020204" pitchFamily="34" charset="0"/>
                <a:cs typeface="Arial" panose="020B0604020202020204" pitchFamily="34" charset="0"/>
              </a:rPr>
              <a:t>Para validar el registro, se debe presionar el botón "Completar". Solamente el delegado de epidemiología, tiene la autorización para realizar esta tarea de registro de UN.</a:t>
            </a:r>
            <a:endParaRPr lang="es-CL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281591EE-E98E-D013-10CB-57817A030B1A}"/>
              </a:ext>
            </a:extLst>
          </p:cNvPr>
          <p:cNvCxnSpPr>
            <a:cxnSpLocks/>
          </p:cNvCxnSpPr>
          <p:nvPr/>
        </p:nvCxnSpPr>
        <p:spPr>
          <a:xfrm>
            <a:off x="2308412" y="5670177"/>
            <a:ext cx="353657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EC003054-29BE-7A2D-E65F-D7D576F2F17D}"/>
              </a:ext>
            </a:extLst>
          </p:cNvPr>
          <p:cNvCxnSpPr>
            <a:cxnSpLocks/>
          </p:cNvCxnSpPr>
          <p:nvPr/>
        </p:nvCxnSpPr>
        <p:spPr>
          <a:xfrm>
            <a:off x="2317377" y="5670177"/>
            <a:ext cx="0" cy="3675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6022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90C031C-F123-98F1-44FE-D032C207C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/>
              <a:t>Estrategia de Vigilancia: Tipo de búsqueda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AC7D05-60C5-EBDD-4E07-53E19A3CE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2024" y="1954232"/>
            <a:ext cx="11026588" cy="3971439"/>
          </a:xfrm>
        </p:spPr>
        <p:txBody>
          <a:bodyPr>
            <a:normAutofit/>
          </a:bodyPr>
          <a:lstStyle/>
          <a:p>
            <a:pPr algn="just"/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Búsqueda Activa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: La hace el delegado de epidemiología local.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L" sz="1800" u="sng" dirty="0">
                <a:latin typeface="Arial" panose="020B0604020202020204" pitchFamily="34" charset="0"/>
                <a:cs typeface="Arial" panose="020B0604020202020204" pitchFamily="34" charset="0"/>
              </a:rPr>
              <a:t>Diariamente</a:t>
            </a:r>
            <a:r>
              <a:rPr lang="es-CL" sz="1800" dirty="0">
                <a:latin typeface="Arial" panose="020B0604020202020204" pitchFamily="34" charset="0"/>
                <a:cs typeface="Arial" panose="020B0604020202020204" pitchFamily="34" charset="0"/>
              </a:rPr>
              <a:t> identificar casos de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Sarampión – Rubeola y PFA.</a:t>
            </a:r>
            <a:endParaRPr lang="es-C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CL" sz="1800" dirty="0">
                <a:latin typeface="Arial" panose="020B0604020202020204" pitchFamily="34" charset="0"/>
                <a:cs typeface="Arial" panose="020B0604020202020204" pitchFamily="34" charset="0"/>
              </a:rPr>
              <a:t>Revisar fichas clínicas, DAU, consultas de morbilidad y atenciones en unidades de emergencia, SUR/SAPU/SAR.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CL" sz="1800" dirty="0">
                <a:latin typeface="Arial" panose="020B0604020202020204" pitchFamily="34" charset="0"/>
                <a:cs typeface="Arial" panose="020B0604020202020204" pitchFamily="34" charset="0"/>
              </a:rPr>
              <a:t>Si cumple definición de caso sospechoso: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Dar aviso a la Autoridad Sanitaria.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Coordinar conjuntamente (SEREMI y delegado de epidemiología local) la toma de muestra correspondientes.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Notificar caso en plataforma Epivigila.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Informar en el reporte semanal de las Unidades Notificadoras los casos detectados en la búsqueda activa.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884C11E-D0DF-DF9C-3A1B-3C2B87425C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12200" t="17133" r="7446" b="21385"/>
          <a:stretch/>
        </p:blipFill>
        <p:spPr>
          <a:xfrm>
            <a:off x="166831" y="5334304"/>
            <a:ext cx="1883641" cy="144124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D560027-7AA6-0F90-9157-44417FA7E4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18508" t="25790" r="18508" b="12807"/>
          <a:stretch/>
        </p:blipFill>
        <p:spPr>
          <a:xfrm>
            <a:off x="5005215" y="5287201"/>
            <a:ext cx="1090785" cy="106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101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90C031C-F123-98F1-44FE-D032C207C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/>
              <a:t>RECORDAR: Definición de Caso Sospechoso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AC7D05-60C5-EBDD-4E07-53E19A3CE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2024" y="1317813"/>
            <a:ext cx="11026588" cy="2994212"/>
          </a:xfrm>
        </p:spPr>
        <p:txBody>
          <a:bodyPr>
            <a:normAutofit/>
          </a:bodyPr>
          <a:lstStyle/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es-CL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Caso Sospechoso de Sarampión o Rubéola:</a:t>
            </a:r>
            <a:endParaRPr lang="es-C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Paciente de cualquier edad que presente </a:t>
            </a:r>
            <a:r>
              <a:rPr lang="es-CL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exantema macular</a:t>
            </a: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acompañado de uno o más de los siguientes signos o síntomas: puede acompañarse de tos y coriza.</a:t>
            </a:r>
          </a:p>
          <a:p>
            <a:pPr marL="342900" lvl="0" indent="-342900" algn="just">
              <a:lnSpc>
                <a:spcPct val="106000"/>
              </a:lnSpc>
              <a:buFont typeface="Symbol" panose="05050102010706020507" pitchFamily="18" charset="2"/>
              <a:buChar char=""/>
            </a:pP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Fiebre &gt; 38o C</a:t>
            </a:r>
          </a:p>
          <a:p>
            <a:pPr marL="342900" lvl="0" indent="-342900" algn="just">
              <a:lnSpc>
                <a:spcPct val="106000"/>
              </a:lnSpc>
              <a:buFont typeface="Symbol" panose="05050102010706020507" pitchFamily="18" charset="2"/>
              <a:buChar char=""/>
            </a:pP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Conjuntivitis</a:t>
            </a:r>
          </a:p>
          <a:p>
            <a:pPr marL="342900" lvl="0" indent="-342900" algn="just">
              <a:lnSpc>
                <a:spcPct val="106000"/>
              </a:lnSpc>
              <a:buFont typeface="Symbol" panose="05050102010706020507" pitchFamily="18" charset="2"/>
              <a:buChar char=""/>
            </a:pP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Linfoadenopatías</a:t>
            </a: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Artralgias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3C3A493-052D-6E12-E38A-E3BBE620A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729" y="2980150"/>
            <a:ext cx="3955334" cy="2628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Sarampión - Wikipedia, la enciclopedia libre">
            <a:extLst>
              <a:ext uri="{FF2B5EF4-FFF2-40B4-BE49-F238E27FC236}">
                <a16:creationId xmlns:a16="http://schemas.microsoft.com/office/drawing/2014/main" id="{BD78B3CB-AA7D-B3DC-2D72-C4290EFF7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278" y="2964834"/>
            <a:ext cx="3955334" cy="2643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10843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4A19B71-3B44-179D-0636-96F92FCC5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920874"/>
              </p:ext>
            </p:extLst>
          </p:nvPr>
        </p:nvGraphicFramePr>
        <p:xfrm>
          <a:off x="450103" y="842193"/>
          <a:ext cx="7519520" cy="5872369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649994">
                  <a:extLst>
                    <a:ext uri="{9D8B030D-6E8A-4147-A177-3AD203B41FA5}">
                      <a16:colId xmlns:a16="http://schemas.microsoft.com/office/drawing/2014/main" val="2631735116"/>
                    </a:ext>
                  </a:extLst>
                </a:gridCol>
                <a:gridCol w="5869526">
                  <a:extLst>
                    <a:ext uri="{9D8B030D-6E8A-4147-A177-3AD203B41FA5}">
                      <a16:colId xmlns:a16="http://schemas.microsoft.com/office/drawing/2014/main" val="3659736592"/>
                    </a:ext>
                  </a:extLst>
                </a:gridCol>
              </a:tblGrid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CIE-10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DIAGNÓSTICO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2182152485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T78.4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Alergia no especificada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2756120792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R50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Fiebre, no especificada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3049662294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L03.9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Celulitis de sitio no especificado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1987309436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B08.2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EXANTEMA SUBITO (SEXTA ENFERMEDAD)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1678522024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L29.9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Prurito, no especificado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3050006558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L28.2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Otros prurigos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2937727914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M89.8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Otros trastornos especificados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1066820421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L50, L51, L52, L53, L54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Exantema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3228081270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L20.9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Dermatitis atópica, no especificada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4007031411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L23.0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Dermatitis alérgica de contacto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53218279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L30.9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Dermatitis, no especificadas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3621157515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R21.X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Salpullido y otras erupciones 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4278426224"/>
                  </a:ext>
                </a:extLst>
              </a:tr>
              <a:tr h="218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L53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Otras afecciones eritematosas /afección eritematosa, no especificada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3566893629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L98.9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Trastorno de la piel y del tejido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1249518854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77.0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Fiebre maculosa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56227982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B34.9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Infección viral, no especificada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159449565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A90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Dengue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75773411"/>
                  </a:ext>
                </a:extLst>
              </a:tr>
              <a:tr h="218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A92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Chikungunya/Otras fiebres virales especificadas transmitidas por mosquitos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476205390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B50-B54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Malaria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2887930738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U06.9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Enfermedad del virus Zika, no especificada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1126081922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B05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Sarampión 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3588208170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B06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Rubéola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3019097217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A39.2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Meningococcemia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2833779958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B04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Viruela del Mono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1526857493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A46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Erisipela 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2957174653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H10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Conjuntivitis*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2506101848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>
                          <a:solidFill>
                            <a:sysClr val="windowText" lastClr="000000"/>
                          </a:solidFill>
                          <a:effectLst/>
                        </a:rPr>
                        <a:t>Alergia*</a:t>
                      </a:r>
                      <a:endParaRPr lang="es-CL" sz="120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3649682210"/>
                  </a:ext>
                </a:extLst>
              </a:tr>
              <a:tr h="29540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(*) Estos diagnósticos se deben relacionar a la presencia de fiebre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147346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4EBFC4EF-D2AA-8BB7-1733-05CEC855678E}"/>
              </a:ext>
            </a:extLst>
          </p:cNvPr>
          <p:cNvSpPr txBox="1"/>
          <p:nvPr/>
        </p:nvSpPr>
        <p:spPr>
          <a:xfrm>
            <a:off x="8184776" y="1272982"/>
            <a:ext cx="3801035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criterio de inclusión, seleccionar los códigos de la Clasificación Internacional de Enfermedades (CIE-10); con aquellos diagnósticos que apuntan a buscar cuadros con exantemas y fiebre sin causa conocida (Tabla 1). </a:t>
            </a:r>
          </a:p>
          <a:p>
            <a:pPr algn="just"/>
            <a:endParaRPr lang="es-ES" dirty="0">
              <a:solidFill>
                <a:srgbClr val="0C458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ES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Entre estos códigos incluir la búsqueda dirigida de meningococcemia (A39.2), Viruela del Mono (B04), Arbovirosis (A90, A92, U06.9) y Malaria (B50-B54) ya que también son enfermedades que presentan exantema en su gran mayoría acompañado de fiebre.  </a:t>
            </a:r>
            <a:endParaRPr lang="es-CL" dirty="0">
              <a:solidFill>
                <a:srgbClr val="0C458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BA36B87-82A8-2FBC-2135-FDE1168FB0B5}"/>
              </a:ext>
            </a:extLst>
          </p:cNvPr>
          <p:cNvSpPr txBox="1"/>
          <p:nvPr/>
        </p:nvSpPr>
        <p:spPr>
          <a:xfrm>
            <a:off x="233078" y="448715"/>
            <a:ext cx="8382001" cy="302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400" b="1" dirty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Tabla 1: Criterios de Inclusión para BA Sarampión-Rubeola según Códigos CIE-10</a:t>
            </a:r>
            <a:endParaRPr lang="es-CL" sz="1400" b="1" dirty="0">
              <a:solidFill>
                <a:srgbClr val="0B458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3256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90C031C-F123-98F1-44FE-D032C207C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/>
              <a:t>RECORDAR: Definición de Caso Sospechoso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AC7D05-60C5-EBDD-4E07-53E19A3CE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2024" y="1317813"/>
            <a:ext cx="11026588" cy="2994212"/>
          </a:xfrm>
        </p:spPr>
        <p:txBody>
          <a:bodyPr>
            <a:normAutofit/>
          </a:bodyPr>
          <a:lstStyle/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es-CL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Caso Sospechoso PFA</a:t>
            </a:r>
            <a:endParaRPr lang="es-C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6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Cualquier caso de síndrome de parálisis fláccida aguda (PFA) o enfermedad paralítica en una persona de cualquier edad; que no corresponda a traumatismo grave.</a:t>
            </a:r>
            <a:endParaRPr lang="es-C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a 4">
            <a:extLst>
              <a:ext uri="{FF2B5EF4-FFF2-40B4-BE49-F238E27FC236}">
                <a16:creationId xmlns:a16="http://schemas.microsoft.com/office/drawing/2014/main" id="{59F69780-5CB1-3688-B2EF-4E1BB978F4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534511"/>
              </p:ext>
            </p:extLst>
          </p:nvPr>
        </p:nvGraphicFramePr>
        <p:xfrm>
          <a:off x="2079811" y="2716600"/>
          <a:ext cx="8384614" cy="3376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8581">
                  <a:extLst>
                    <a:ext uri="{9D8B030D-6E8A-4147-A177-3AD203B41FA5}">
                      <a16:colId xmlns:a16="http://schemas.microsoft.com/office/drawing/2014/main" val="1552390509"/>
                    </a:ext>
                  </a:extLst>
                </a:gridCol>
                <a:gridCol w="2908253">
                  <a:extLst>
                    <a:ext uri="{9D8B030D-6E8A-4147-A177-3AD203B41FA5}">
                      <a16:colId xmlns:a16="http://schemas.microsoft.com/office/drawing/2014/main" val="827878282"/>
                    </a:ext>
                  </a:extLst>
                </a:gridCol>
                <a:gridCol w="2967780">
                  <a:extLst>
                    <a:ext uri="{9D8B030D-6E8A-4147-A177-3AD203B41FA5}">
                      <a16:colId xmlns:a16="http://schemas.microsoft.com/office/drawing/2014/main" val="1043056308"/>
                    </a:ext>
                  </a:extLst>
                </a:gridCol>
              </a:tblGrid>
              <a:tr h="532377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Signos y síntomas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Poliomielitis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/>
                        <a:t>Sd</a:t>
                      </a:r>
                      <a:r>
                        <a:rPr lang="es-ES" sz="1600" dirty="0"/>
                        <a:t>. Guillain Barre</a:t>
                      </a:r>
                      <a:endParaRPr lang="es-C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3167418"/>
                  </a:ext>
                </a:extLst>
              </a:tr>
              <a:tr h="583689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/>
                        <a:t>Fiebre al inicio de parálisis</a:t>
                      </a:r>
                      <a:endParaRPr lang="es-CL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Presente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Ausente</a:t>
                      </a:r>
                      <a:endParaRPr lang="es-C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7504705"/>
                  </a:ext>
                </a:extLst>
              </a:tr>
              <a:tr h="333537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/>
                        <a:t>Parálisis</a:t>
                      </a:r>
                      <a:endParaRPr lang="es-CL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Asimétrica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Simétrica y ascendente</a:t>
                      </a:r>
                      <a:endParaRPr lang="es-C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2089550"/>
                  </a:ext>
                </a:extLst>
              </a:tr>
              <a:tr h="333537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/>
                        <a:t>Sensibilidad</a:t>
                      </a:r>
                      <a:endParaRPr lang="es-CL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Conservada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Puede disminuir</a:t>
                      </a:r>
                      <a:endParaRPr lang="es-C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8235227"/>
                  </a:ext>
                </a:extLst>
              </a:tr>
              <a:tr h="333537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/>
                        <a:t>Parestesia</a:t>
                      </a:r>
                      <a:endParaRPr lang="es-CL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Rara vez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Frecuentemente</a:t>
                      </a:r>
                      <a:endParaRPr lang="es-C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3997328"/>
                  </a:ext>
                </a:extLst>
              </a:tr>
              <a:tr h="333537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/>
                        <a:t>Parálisis residual</a:t>
                      </a:r>
                      <a:endParaRPr lang="es-CL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Presente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Ausente</a:t>
                      </a:r>
                      <a:endParaRPr lang="es-C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8855067"/>
                  </a:ext>
                </a:extLst>
              </a:tr>
              <a:tr h="333537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/>
                        <a:t>Reflejos osteotendinosos</a:t>
                      </a:r>
                      <a:endParaRPr lang="es-CL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Disminuidos o abolidos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Disminuidos</a:t>
                      </a:r>
                      <a:endParaRPr lang="es-C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4662770"/>
                  </a:ext>
                </a:extLst>
              </a:tr>
              <a:tr h="583689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/>
                        <a:t>Instalación</a:t>
                      </a:r>
                      <a:endParaRPr lang="es-CL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Brusca, menos de 4 días aproximadamente</a:t>
                      </a:r>
                      <a:endParaRPr lang="es-C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Lentitud relativa con déficit máximo antes de las 3 semanas</a:t>
                      </a:r>
                      <a:endParaRPr lang="es-CL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1549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80953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F36576EC-7C43-E9DE-73D9-2B8F6AD2EC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011941"/>
              </p:ext>
            </p:extLst>
          </p:nvPr>
        </p:nvGraphicFramePr>
        <p:xfrm>
          <a:off x="494926" y="1197088"/>
          <a:ext cx="6389969" cy="4463823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02139">
                  <a:extLst>
                    <a:ext uri="{9D8B030D-6E8A-4147-A177-3AD203B41FA5}">
                      <a16:colId xmlns:a16="http://schemas.microsoft.com/office/drawing/2014/main" val="2631735116"/>
                    </a:ext>
                  </a:extLst>
                </a:gridCol>
                <a:gridCol w="4987830">
                  <a:extLst>
                    <a:ext uri="{9D8B030D-6E8A-4147-A177-3AD203B41FA5}">
                      <a16:colId xmlns:a16="http://schemas.microsoft.com/office/drawing/2014/main" val="3659736592"/>
                    </a:ext>
                  </a:extLst>
                </a:gridCol>
              </a:tblGrid>
              <a:tr h="1893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CIE-10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DIAGNÓSTICO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2182152485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A05.1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Botulismo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2756120792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A80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Poliomielitis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3049662294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A86.x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Encefalitis (meningoencefalitis viral)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1987309436"/>
                  </a:ext>
                </a:extLst>
              </a:tr>
              <a:tr h="1593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A88.8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Enfermedad enteroviral del SNC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1678522024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G03.0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Meningitis aséptica/linfocítica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3050006558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G37.3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Mielitis transversa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2937727914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G61.0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Síndrome de Guillain Barré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1066820421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G61.9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Polineuropatía inflamatoria no especificada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3228081270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G62.9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Polineuritis no especificada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4007031411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G64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Otros trastornos del sistema nervioso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53218279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G72.8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Parálisis flácida muscular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3621157515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G82.0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Paraplejia flácida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4278426224"/>
                  </a:ext>
                </a:extLst>
              </a:tr>
              <a:tr h="218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G82.2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Paraplejia no especificada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3566893629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G82.3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Cuadriplejia fláccida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1249518854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G83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Otros síndromes paralíticos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56227982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G83.9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Parálisis fláccida Aguda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extLst>
                  <a:ext uri="{0D108BD9-81ED-4DB2-BD59-A6C34878D82A}">
                    <a16:rowId xmlns:a16="http://schemas.microsoft.com/office/drawing/2014/main" val="159449565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G90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Neuropatía autónoma periférica idiopática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75773411"/>
                  </a:ext>
                </a:extLst>
              </a:tr>
              <a:tr h="218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M86.1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Osteomielitis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476205390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R26.2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Dificultad para caminar no clasificada en otra parte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2887930738"/>
                  </a:ext>
                </a:extLst>
              </a:tr>
              <a:tr h="197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Neuropatía periférica</a:t>
                      </a: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extLst>
                  <a:ext uri="{0D108BD9-81ED-4DB2-BD59-A6C34878D82A}">
                    <a16:rowId xmlns:a16="http://schemas.microsoft.com/office/drawing/2014/main" val="1126081922"/>
                  </a:ext>
                </a:extLst>
              </a:tr>
              <a:tr h="29540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L" sz="12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229" marR="32229" marT="0" marB="0" anchor="ctr"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147346"/>
                  </a:ext>
                </a:extLst>
              </a:tr>
            </a:tbl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E74B8AE0-B2EA-C8C4-16CA-27F860804217}"/>
              </a:ext>
            </a:extLst>
          </p:cNvPr>
          <p:cNvSpPr txBox="1"/>
          <p:nvPr/>
        </p:nvSpPr>
        <p:spPr>
          <a:xfrm>
            <a:off x="233078" y="448715"/>
            <a:ext cx="8382001" cy="302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400" b="1" dirty="0">
                <a:solidFill>
                  <a:srgbClr val="0B458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Tabla 2: Criterios de Inclusión para BA de PFA según Códigos CIE-10</a:t>
            </a:r>
            <a:endParaRPr lang="es-CL" sz="1400" b="1" dirty="0">
              <a:solidFill>
                <a:srgbClr val="0B458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77DEBFD-3232-71D9-0044-032A6E88E54C}"/>
              </a:ext>
            </a:extLst>
          </p:cNvPr>
          <p:cNvSpPr txBox="1"/>
          <p:nvPr/>
        </p:nvSpPr>
        <p:spPr>
          <a:xfrm>
            <a:off x="7028329" y="1859338"/>
            <a:ext cx="484094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L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Existen muchas enfermedades infecciosas </a:t>
            </a:r>
            <a:r>
              <a:rPr lang="es-ES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no infecciosas que pueden producir parálisis, y por consiguiente ser </a:t>
            </a:r>
            <a:r>
              <a:rPr lang="es-CL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confundidas con la poliomielitis.</a:t>
            </a:r>
          </a:p>
          <a:p>
            <a:pPr algn="just"/>
            <a:endParaRPr lang="es-CL" dirty="0">
              <a:solidFill>
                <a:srgbClr val="0C458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s-CL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vigilancia de la polio se realiza a través del síndrome de parálisis flácida aguda (PFA).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L" b="1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Parálisis: </a:t>
            </a:r>
            <a:r>
              <a:rPr lang="es-CL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debilidad, perdida o disminución del movimiento.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L" b="1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Fláccida: </a:t>
            </a:r>
            <a:r>
              <a:rPr lang="es-CL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perdida del tono muscular.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CL" b="1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Aguda:</a:t>
            </a:r>
            <a:r>
              <a:rPr lang="es-CL" dirty="0">
                <a:solidFill>
                  <a:srgbClr val="0C458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progresión rápida de la parálisis.</a:t>
            </a:r>
          </a:p>
        </p:txBody>
      </p:sp>
    </p:spTree>
    <p:extLst>
      <p:ext uri="{BB962C8B-B14F-4D97-AF65-F5344CB8AC3E}">
        <p14:creationId xmlns:p14="http://schemas.microsoft.com/office/powerpoint/2010/main" val="18424414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33F47-87F5-C65E-A8B5-CA96220BF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92188"/>
            <a:ext cx="10515600" cy="1873624"/>
          </a:xfrm>
        </p:spPr>
        <p:txBody>
          <a:bodyPr>
            <a:normAutofit/>
          </a:bodyPr>
          <a:lstStyle/>
          <a:p>
            <a:r>
              <a:rPr lang="es-ES" sz="3600" dirty="0"/>
              <a:t>Revisemos como hacer una correcta búsqueda activa</a:t>
            </a:r>
            <a:endParaRPr lang="es-CL" sz="3600" dirty="0"/>
          </a:p>
        </p:txBody>
      </p:sp>
    </p:spTree>
    <p:extLst>
      <p:ext uri="{BB962C8B-B14F-4D97-AF65-F5344CB8AC3E}">
        <p14:creationId xmlns:p14="http://schemas.microsoft.com/office/powerpoint/2010/main" val="358061374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0293" y="461713"/>
            <a:ext cx="10515600" cy="627529"/>
          </a:xfrm>
        </p:spPr>
        <p:txBody>
          <a:bodyPr>
            <a:normAutofit/>
          </a:bodyPr>
          <a:lstStyle/>
          <a:p>
            <a:pPr algn="ctr"/>
            <a:r>
              <a:rPr lang="es-ES" sz="2800" u="sng" dirty="0"/>
              <a:t>PASOS PARA REALIZAR UNA BÚSQUEDA ACTIVA</a:t>
            </a:r>
            <a:endParaRPr lang="es-CL" sz="2800" u="sng" dirty="0"/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F1827C0D-8B3A-E865-4B76-84E265596982}"/>
              </a:ext>
            </a:extLst>
          </p:cNvPr>
          <p:cNvSpPr txBox="1">
            <a:spLocks/>
          </p:cNvSpPr>
          <p:nvPr/>
        </p:nvSpPr>
        <p:spPr>
          <a:xfrm>
            <a:off x="372036" y="1247585"/>
            <a:ext cx="11447928" cy="4920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C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5000"/>
              </a:lnSpc>
            </a:pPr>
            <a:r>
              <a:rPr lang="es-ES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1) Fuente de datos: ¿De donde obtengo la información?</a:t>
            </a:r>
          </a:p>
          <a:p>
            <a:pPr algn="just">
              <a:lnSpc>
                <a:spcPct val="115000"/>
              </a:lnSpc>
            </a:pPr>
            <a:r>
              <a:rPr lang="es-ES" sz="18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Hospitales/Clínicas (Urgencias-UCI/UTI- Laboratorios)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Ingresos/egresos hospitalarios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Fichas clínicas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Listado de Fallecidos (causas)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Registros ambulatorios (DAU)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Laboratorio (resultados de exámenes)</a:t>
            </a:r>
          </a:p>
          <a:p>
            <a:pPr algn="just">
              <a:lnSpc>
                <a:spcPct val="115000"/>
              </a:lnSpc>
            </a:pPr>
            <a:r>
              <a:rPr lang="es-ES" sz="18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Cesfam y DESAMU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Consultas de morbilidad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Atenciones de SUR/SAPU/SAR</a:t>
            </a:r>
          </a:p>
          <a:p>
            <a:pPr marL="3429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Exámenes de laboratorio solicitados por el Cesfam/Posta y enviados a laboratorios por convenio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05886A0-EF36-25EB-57E0-09CAB201BF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020" t="28257" r="34117" b="28366"/>
          <a:stretch/>
        </p:blipFill>
        <p:spPr>
          <a:xfrm>
            <a:off x="7577353" y="3145122"/>
            <a:ext cx="2374570" cy="242450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979E56D-B6AF-3870-28B0-6E0CFC9DAD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314" t="32222" r="29510" b="31177"/>
          <a:stretch/>
        </p:blipFill>
        <p:spPr>
          <a:xfrm>
            <a:off x="7422774" y="1355969"/>
            <a:ext cx="2683729" cy="178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886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90C031C-F123-98F1-44FE-D032C207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7506" y="614112"/>
            <a:ext cx="10121153" cy="703700"/>
          </a:xfrm>
        </p:spPr>
        <p:txBody>
          <a:bodyPr>
            <a:normAutofit/>
          </a:bodyPr>
          <a:lstStyle/>
          <a:p>
            <a:pPr algn="ctr"/>
            <a:r>
              <a:rPr lang="es-ES" sz="3600" dirty="0"/>
              <a:t>¿Qué debo reportar semanalmente?</a:t>
            </a:r>
            <a:endParaRPr lang="es-CL" sz="36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AC7D05-60C5-EBDD-4E07-53E19A3CE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6254" y="1579203"/>
            <a:ext cx="4493185" cy="518389"/>
          </a:xfrm>
        </p:spPr>
        <p:txBody>
          <a:bodyPr anchor="ctr">
            <a:normAutofit fontScale="92500"/>
          </a:bodyPr>
          <a:lstStyle/>
          <a:p>
            <a:pPr algn="ctr"/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Sarampión-Rubéola (41 establecimientos)</a:t>
            </a:r>
            <a:endParaRPr lang="es-C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FF4D111-6DAB-866C-93D9-8ADD70D0DA2E}"/>
              </a:ext>
            </a:extLst>
          </p:cNvPr>
          <p:cNvSpPr txBox="1"/>
          <p:nvPr/>
        </p:nvSpPr>
        <p:spPr>
          <a:xfrm>
            <a:off x="586254" y="2151531"/>
            <a:ext cx="4984376" cy="2743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1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ES" b="0" dirty="0"/>
              <a:t>Establecimientos de APS (29)</a:t>
            </a:r>
          </a:p>
          <a:p>
            <a:r>
              <a:rPr lang="es-ES" b="0" dirty="0"/>
              <a:t>DESAMU Coelemu- El Carmen- Quirihue (3)</a:t>
            </a:r>
          </a:p>
          <a:p>
            <a:r>
              <a:rPr lang="es-ES" b="0" dirty="0"/>
              <a:t>Hospitales Comunitarios de Salud Familiar (5)</a:t>
            </a:r>
          </a:p>
          <a:p>
            <a:r>
              <a:rPr lang="es-ES" b="0" dirty="0"/>
              <a:t>Hospital Clínico Herminda Martín (1)</a:t>
            </a:r>
          </a:p>
          <a:p>
            <a:r>
              <a:rPr lang="es-ES" b="0" dirty="0"/>
              <a:t>Hospital de San Carlos (1)</a:t>
            </a:r>
          </a:p>
          <a:p>
            <a:r>
              <a:rPr lang="es-ES" b="0" dirty="0"/>
              <a:t>Clínica Las Amapolas (1)</a:t>
            </a:r>
          </a:p>
          <a:p>
            <a:r>
              <a:rPr lang="es-ES" b="0" dirty="0"/>
              <a:t>Clínica Andes Salud Chillan (1)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8D495C37-0A59-49C6-41FD-C7E8A091A83C}"/>
              </a:ext>
            </a:extLst>
          </p:cNvPr>
          <p:cNvSpPr txBox="1">
            <a:spLocks/>
          </p:cNvSpPr>
          <p:nvPr/>
        </p:nvSpPr>
        <p:spPr>
          <a:xfrm>
            <a:off x="6490447" y="1570313"/>
            <a:ext cx="4857003" cy="5183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C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Parálisis fláccida Aguda (9 establecimientos) </a:t>
            </a:r>
            <a:endParaRPr lang="es-C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16AA1F1-9743-52AB-B1D8-3CA1DBC370F6}"/>
              </a:ext>
            </a:extLst>
          </p:cNvPr>
          <p:cNvSpPr txBox="1"/>
          <p:nvPr/>
        </p:nvSpPr>
        <p:spPr>
          <a:xfrm>
            <a:off x="6490447" y="2151531"/>
            <a:ext cx="4984376" cy="2743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1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ES" b="0" dirty="0"/>
              <a:t>Hospitales Comunitarios de Salud Familiar (5)</a:t>
            </a:r>
          </a:p>
          <a:p>
            <a:r>
              <a:rPr lang="es-ES" b="0" dirty="0"/>
              <a:t>Hospital Clínico Herminda Martín (1)</a:t>
            </a:r>
          </a:p>
          <a:p>
            <a:r>
              <a:rPr lang="es-ES" b="0" dirty="0"/>
              <a:t>Hospital de San Carlos (1)</a:t>
            </a:r>
          </a:p>
          <a:p>
            <a:r>
              <a:rPr lang="es-ES" b="0" dirty="0"/>
              <a:t>Clínica Las Amapolas (1)</a:t>
            </a:r>
          </a:p>
          <a:p>
            <a:r>
              <a:rPr lang="es-ES" b="0" dirty="0"/>
              <a:t>Clínica Andes Salud Chillan (1)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8334548-06BA-5EDF-6670-8D011092C1CF}"/>
              </a:ext>
            </a:extLst>
          </p:cNvPr>
          <p:cNvSpPr txBox="1"/>
          <p:nvPr/>
        </p:nvSpPr>
        <p:spPr>
          <a:xfrm>
            <a:off x="586254" y="5057642"/>
            <a:ext cx="10761196" cy="965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1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50000"/>
              </a:lnSpc>
            </a:pPr>
            <a:r>
              <a:rPr lang="es-ES" dirty="0"/>
              <a:t>OBJETIVO: Búsqueda de atenciones de salud que cumplen definición de caso sospechoso de sarampión, rubéola y PFA que no fueron notificados al momento de la atención medica. </a:t>
            </a:r>
          </a:p>
        </p:txBody>
      </p:sp>
    </p:spTree>
    <p:extLst>
      <p:ext uri="{BB962C8B-B14F-4D97-AF65-F5344CB8AC3E}">
        <p14:creationId xmlns:p14="http://schemas.microsoft.com/office/powerpoint/2010/main" val="32653993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0293" y="461713"/>
            <a:ext cx="10515600" cy="627529"/>
          </a:xfrm>
        </p:spPr>
        <p:txBody>
          <a:bodyPr>
            <a:normAutofit/>
          </a:bodyPr>
          <a:lstStyle/>
          <a:p>
            <a:pPr algn="ctr"/>
            <a:r>
              <a:rPr lang="es-ES" sz="2800" u="sng" dirty="0"/>
              <a:t>PASOS PARA REALIZAR UNA BÚSQUEDA ACTIVA</a:t>
            </a:r>
            <a:endParaRPr lang="es-CL" sz="2800" u="sng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4958" y="1220690"/>
            <a:ext cx="11282084" cy="5332510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</a:pPr>
            <a:r>
              <a:rPr lang="es-ES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2) Definir los criterios de inclusión: </a:t>
            </a: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Motivos de consulta</a:t>
            </a: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Códigos CIE-10</a:t>
            </a: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Diagnósticos de </a:t>
            </a:r>
            <a:r>
              <a:rPr lang="es-ES" sz="18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ingreso</a:t>
            </a: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/egreso Hospitalización</a:t>
            </a: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Alteraciones de exámenes de laboratorio o imágenes</a:t>
            </a:r>
          </a:p>
          <a:p>
            <a:pPr algn="l"/>
            <a:endParaRPr lang="es-CL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R="90080" algn="just"/>
            <a:r>
              <a:rPr lang="es-CL" sz="1800" b="0" i="0" u="none" strike="noStrike" baseline="0" dirty="0">
                <a:solidFill>
                  <a:srgbClr val="1E477B"/>
                </a:solidFill>
                <a:latin typeface="Arial" panose="020B0604020202020204" pitchFamily="34" charset="0"/>
              </a:rPr>
              <a:t>Entre los diagnósticos: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CL" sz="1800" b="0" i="0" u="none" strike="noStrike" baseline="0" dirty="0">
                <a:solidFill>
                  <a:srgbClr val="1E477B"/>
                </a:solidFill>
                <a:latin typeface="Arial" panose="020B0604020202020204" pitchFamily="34" charset="0"/>
              </a:rPr>
              <a:t>Síndromes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CL" sz="1800" b="0" i="0" u="none" strike="noStrike" baseline="0" dirty="0">
                <a:solidFill>
                  <a:srgbClr val="1E477B"/>
                </a:solidFill>
                <a:latin typeface="Arial" panose="020B0604020202020204" pitchFamily="34" charset="0"/>
              </a:rPr>
              <a:t>Agentes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CL" sz="1800" b="0" i="0" u="none" strike="noStrike" baseline="0" dirty="0">
                <a:solidFill>
                  <a:srgbClr val="1E477B"/>
                </a:solidFill>
                <a:latin typeface="Arial" panose="020B0604020202020204" pitchFamily="34" charset="0"/>
              </a:rPr>
              <a:t>Enfermedades</a:t>
            </a:r>
          </a:p>
          <a:p>
            <a:endParaRPr lang="es-CL" sz="1800" b="0" i="0" u="none" strike="noStrike" baseline="0" dirty="0">
              <a:solidFill>
                <a:srgbClr val="1E477B"/>
              </a:solidFill>
              <a:latin typeface="Arial" panose="020B0604020202020204" pitchFamily="34" charset="0"/>
            </a:endParaRPr>
          </a:p>
          <a:p>
            <a:pPr marR="29230" algn="just"/>
            <a:r>
              <a:rPr lang="es-CL" sz="1800" b="0" i="0" u="none" strike="noStrike" baseline="0" dirty="0">
                <a:solidFill>
                  <a:srgbClr val="1E477B"/>
                </a:solidFill>
                <a:latin typeface="Arial" panose="020B0604020202020204" pitchFamily="34" charset="0"/>
              </a:rPr>
              <a:t>Entre los motivos de consultas podemos encontrar: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CL" sz="1800" b="0" i="0" u="none" strike="noStrike" baseline="0" dirty="0">
                <a:solidFill>
                  <a:srgbClr val="1E477B"/>
                </a:solidFill>
                <a:latin typeface="Arial" panose="020B0604020202020204" pitchFamily="34" charset="0"/>
              </a:rPr>
              <a:t>Signos y síntomas clínicos específicos</a:t>
            </a: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s-E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</a:pPr>
            <a:endParaRPr lang="es-CL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70BA6AC-FE10-3010-A9C7-C31F52438E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04" t="27974" r="30000" b="29150"/>
          <a:stretch/>
        </p:blipFill>
        <p:spPr>
          <a:xfrm>
            <a:off x="7265893" y="1958787"/>
            <a:ext cx="3675530" cy="294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8649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0293" y="461713"/>
            <a:ext cx="10515600" cy="627529"/>
          </a:xfrm>
        </p:spPr>
        <p:txBody>
          <a:bodyPr>
            <a:normAutofit/>
          </a:bodyPr>
          <a:lstStyle/>
          <a:p>
            <a:pPr algn="ctr"/>
            <a:r>
              <a:rPr lang="es-ES" sz="2800" u="sng" dirty="0"/>
              <a:t>PASOS PARA REALIZAR UNA BÚSQUEDA ACTIVA</a:t>
            </a:r>
            <a:endParaRPr lang="es-CL" sz="2800" u="sng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4958" y="1220690"/>
            <a:ext cx="9370360" cy="5332510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</a:pPr>
            <a:r>
              <a:rPr lang="es-ES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3) Revisar si cumple definición de caso para la ENO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ES" sz="1800" b="0" i="0" u="none" strike="noStrike" baseline="0" dirty="0">
                <a:latin typeface="Arial" panose="020B0604020202020204" pitchFamily="34" charset="0"/>
              </a:rPr>
              <a:t>Transcribir en un formato elaborado para tal fin los casos según criterios de inclusión sean compatible con una ENO.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ES" sz="1800" b="0" i="0" u="none" strike="noStrike" baseline="0" dirty="0">
                <a:latin typeface="Arial" panose="020B0604020202020204" pitchFamily="34" charset="0"/>
              </a:rPr>
              <a:t>Revisar la ficha clínica/DAU de atención de los casos que cumplen criterios de inclusión con el objetivo de conocer si cumplen con la definición de caso.</a:t>
            </a:r>
          </a:p>
          <a:p>
            <a:pPr marR="0" algn="just"/>
            <a:endParaRPr lang="es-ES" sz="1800" dirty="0">
              <a:latin typeface="Arial" panose="020B0604020202020204" pitchFamily="34" charset="0"/>
            </a:endParaRPr>
          </a:p>
          <a:p>
            <a:pPr marR="0" algn="just"/>
            <a:r>
              <a:rPr lang="es-ES" sz="1800" b="1" dirty="0">
                <a:latin typeface="Arial" panose="020B0604020202020204" pitchFamily="34" charset="0"/>
              </a:rPr>
              <a:t>Si cumple definición de caso: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</a:rPr>
              <a:t>Informar a la Autoridad Sanitaria del caso detectado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</a:rPr>
              <a:t>Gestionar su correspondiente notificación en EPIVIGILA (si corresponde)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</a:rPr>
              <a:t>En el caso de Sarampión-Rubéola y PFA se agregara en el reporte semanal de las unidades notificadoras según la semana epidemiológica correspondiente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</a:rPr>
              <a:t>Se gestionara las tomas de muestra (si corresponde) y la citación del paciente para su evaluación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r>
              <a:rPr lang="es-ES" sz="1800" dirty="0">
                <a:latin typeface="Arial" panose="020B0604020202020204" pitchFamily="34" charset="0"/>
              </a:rPr>
              <a:t>Realizar el refuerzo al equipo medico responsable de la atención detectada para evitar nuevos casos no notificados a tiempo</a:t>
            </a:r>
          </a:p>
          <a:p>
            <a:pPr marL="285750" marR="0" indent="-285750" algn="just">
              <a:buFont typeface="Arial" panose="020B0604020202020204" pitchFamily="34" charset="0"/>
              <a:buChar char="•"/>
            </a:pPr>
            <a:endParaRPr lang="es-ES" sz="1800" b="0" i="0" u="none" strike="noStrike" baseline="0" dirty="0">
              <a:latin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s-E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</a:pPr>
            <a:endParaRPr lang="es-CL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7DA4F2F-2DD7-C73D-F152-411A589211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58" t="8367" r="32744" b="8758"/>
          <a:stretch/>
        </p:blipFill>
        <p:spPr>
          <a:xfrm>
            <a:off x="9714696" y="1753345"/>
            <a:ext cx="2217328" cy="392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7414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33F47-87F5-C65E-A8B5-CA96220BF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92188"/>
            <a:ext cx="10515600" cy="1873624"/>
          </a:xfrm>
        </p:spPr>
        <p:txBody>
          <a:bodyPr>
            <a:normAutofit/>
          </a:bodyPr>
          <a:lstStyle/>
          <a:p>
            <a:r>
              <a:rPr lang="es-ES" sz="3600" dirty="0"/>
              <a:t>¿Alguna duda?... Entonces ahora veamos un ejemplo…</a:t>
            </a:r>
            <a:endParaRPr lang="es-CL" sz="3600" dirty="0"/>
          </a:p>
        </p:txBody>
      </p:sp>
    </p:spTree>
    <p:extLst>
      <p:ext uri="{BB962C8B-B14F-4D97-AF65-F5344CB8AC3E}">
        <p14:creationId xmlns:p14="http://schemas.microsoft.com/office/powerpoint/2010/main" val="3598105726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90C031C-F123-98F1-44FE-D032C207C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800" dirty="0"/>
              <a:t>Revisión atención DAU</a:t>
            </a:r>
            <a:endParaRPr lang="es-CL" sz="28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A0741C6-BB8C-1D65-8403-5812905E32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"/>
          <a:stretch/>
        </p:blipFill>
        <p:spPr>
          <a:xfrm>
            <a:off x="2268071" y="1141466"/>
            <a:ext cx="7684724" cy="539775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40F70AF4-09CB-7338-2198-24761A98FB6F}"/>
              </a:ext>
            </a:extLst>
          </p:cNvPr>
          <p:cNvSpPr/>
          <p:nvPr/>
        </p:nvSpPr>
        <p:spPr>
          <a:xfrm>
            <a:off x="7924800" y="2895600"/>
            <a:ext cx="1604682" cy="143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528540C8-F8DF-AD7A-FC4A-2751D37F1954}"/>
              </a:ext>
            </a:extLst>
          </p:cNvPr>
          <p:cNvSpPr/>
          <p:nvPr/>
        </p:nvSpPr>
        <p:spPr>
          <a:xfrm>
            <a:off x="7924800" y="4195482"/>
            <a:ext cx="1604682" cy="143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A439961-7527-9E2D-3605-C5F7DAC9EF65}"/>
              </a:ext>
            </a:extLst>
          </p:cNvPr>
          <p:cNvSpPr/>
          <p:nvPr/>
        </p:nvSpPr>
        <p:spPr>
          <a:xfrm>
            <a:off x="7844117" y="4694559"/>
            <a:ext cx="1604682" cy="143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21547B8A-B7AA-9DAA-D9B2-FCC1FE4F1E83}"/>
              </a:ext>
            </a:extLst>
          </p:cNvPr>
          <p:cNvSpPr/>
          <p:nvPr/>
        </p:nvSpPr>
        <p:spPr>
          <a:xfrm>
            <a:off x="7924800" y="5931686"/>
            <a:ext cx="1604682" cy="143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03372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90C031C-F123-98F1-44FE-D032C207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623077"/>
            <a:ext cx="10515600" cy="891958"/>
          </a:xfrm>
        </p:spPr>
        <p:txBody>
          <a:bodyPr>
            <a:normAutofit/>
          </a:bodyPr>
          <a:lstStyle/>
          <a:p>
            <a:pPr algn="ctr"/>
            <a:r>
              <a:rPr lang="es-ES" sz="2800" dirty="0"/>
              <a:t>Notificación en EPIVIGILA y coordinación toma de muestra</a:t>
            </a:r>
            <a:endParaRPr lang="es-CL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B319BFE-AD67-B1CA-39C9-C4D4CCF98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95" y="2191561"/>
            <a:ext cx="6140421" cy="108273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27777492-423F-F5C4-6BBF-D1EB891CCE68}"/>
              </a:ext>
            </a:extLst>
          </p:cNvPr>
          <p:cNvSpPr/>
          <p:nvPr/>
        </p:nvSpPr>
        <p:spPr>
          <a:xfrm>
            <a:off x="835879" y="2688101"/>
            <a:ext cx="1226003" cy="382546"/>
          </a:xfrm>
          <a:prstGeom prst="rect">
            <a:avLst/>
          </a:prstGeom>
          <a:solidFill>
            <a:srgbClr val="F9F9F9"/>
          </a:solidFill>
          <a:ln>
            <a:solidFill>
              <a:srgbClr val="F9F9F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2929CA3-38F0-DED3-FA17-9A2F1C7E777F}"/>
              </a:ext>
            </a:extLst>
          </p:cNvPr>
          <p:cNvSpPr/>
          <p:nvPr/>
        </p:nvSpPr>
        <p:spPr>
          <a:xfrm>
            <a:off x="4401670" y="2661206"/>
            <a:ext cx="1555324" cy="509085"/>
          </a:xfrm>
          <a:prstGeom prst="rect">
            <a:avLst/>
          </a:prstGeom>
          <a:solidFill>
            <a:srgbClr val="F9F9F9"/>
          </a:solidFill>
          <a:ln>
            <a:solidFill>
              <a:srgbClr val="F9F9F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746C70B-917A-FB22-1DEF-5798B8B68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625" y="1962788"/>
            <a:ext cx="5540862" cy="382841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F581A82-1A53-110C-E927-A74592E8E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194" y="3429000"/>
            <a:ext cx="6140421" cy="166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7516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2F192F-BA96-5ED3-CCE0-0FAC920CF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621" y="2236163"/>
            <a:ext cx="10515600" cy="1100925"/>
          </a:xfrm>
        </p:spPr>
        <p:txBody>
          <a:bodyPr>
            <a:normAutofit fontScale="90000"/>
          </a:bodyPr>
          <a:lstStyle/>
          <a:p>
            <a:r>
              <a:rPr lang="es-ES" dirty="0"/>
              <a:t>VIGILANCIA EPIDEMIOLOGICA ASOCIADAS A INCENDIOS FORESTALES</a:t>
            </a:r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28CA4FB-B65D-CA3A-3F28-C989A01F5C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93802" y="1874973"/>
            <a:ext cx="3989238" cy="261938"/>
          </a:xfrm>
        </p:spPr>
        <p:txBody>
          <a:bodyPr>
            <a:normAutofit fontScale="92500" lnSpcReduction="20000"/>
          </a:bodyPr>
          <a:lstStyle/>
          <a:p>
            <a:r>
              <a:rPr lang="es-ES" dirty="0"/>
              <a:t>SEREMI DE SALUD DE ÑUBLE</a:t>
            </a:r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FECFD46-8FF9-FB03-0EAB-A60A6C6D3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573" y="4118256"/>
            <a:ext cx="1430851" cy="143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30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13FF2330-67E5-9CFC-0720-F719E6CD2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5668" y="407960"/>
            <a:ext cx="11720664" cy="770391"/>
          </a:xfrm>
        </p:spPr>
        <p:txBody>
          <a:bodyPr anchor="ctr">
            <a:normAutofit/>
          </a:bodyPr>
          <a:lstStyle/>
          <a:p>
            <a:pPr algn="ctr"/>
            <a:r>
              <a:rPr lang="es-CL" sz="2800" dirty="0"/>
              <a:t>Sistema</a:t>
            </a:r>
            <a:r>
              <a:rPr lang="es-CL" sz="2400" dirty="0"/>
              <a:t> de Vigilancia Epidemiológica (Incendios Forestales)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CA91360-F9B2-5413-305C-8B46FB6BF17B}"/>
              </a:ext>
            </a:extLst>
          </p:cNvPr>
          <p:cNvSpPr txBox="1"/>
          <p:nvPr/>
        </p:nvSpPr>
        <p:spPr>
          <a:xfrm>
            <a:off x="981957" y="1564675"/>
            <a:ext cx="10228085" cy="37286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L" sz="2000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La vigilancia epidemiológica y la vigilancia de incendios forestales se centran en la </a:t>
            </a:r>
            <a:r>
              <a:rPr lang="es-CL" sz="2000" b="1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observación y monitoreo</a:t>
            </a:r>
            <a:r>
              <a:rPr lang="es-CL" sz="2000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 tanto de las enfermedades como de los determinantes de la salud vinculados a estos sucesos, además del monitoreo cotidiano de la población afectada por los incendios forestales. </a:t>
            </a:r>
          </a:p>
          <a:p>
            <a:pPr algn="just">
              <a:lnSpc>
                <a:spcPct val="150000"/>
              </a:lnSpc>
            </a:pPr>
            <a:endParaRPr lang="es-CL" sz="2000" dirty="0">
              <a:solidFill>
                <a:srgbClr val="0C4581"/>
              </a:solidFill>
              <a:latin typeface="Arial" panose="020B060402020202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CL" sz="2000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Este enfoque integral es esencial para entender la relación entre estos eventos y la salud pública, proporcionando así una base sólida para la implementación de medidas </a:t>
            </a:r>
            <a:r>
              <a:rPr lang="es-CL" sz="2000" b="1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preventivas, estrategias de mitigación, gestión de recursos y tomas de decisiones.</a:t>
            </a:r>
          </a:p>
        </p:txBody>
      </p:sp>
    </p:spTree>
    <p:extLst>
      <p:ext uri="{BB962C8B-B14F-4D97-AF65-F5344CB8AC3E}">
        <p14:creationId xmlns:p14="http://schemas.microsoft.com/office/powerpoint/2010/main" val="34647431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7150CF0-93E4-4B3A-4ED8-867B7A014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005" y="1423447"/>
            <a:ext cx="6525990" cy="47817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DAC9CEC1-9A2A-F387-ECF3-7588BB17C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26815"/>
            <a:ext cx="10515600" cy="732682"/>
          </a:xfrm>
        </p:spPr>
        <p:txBody>
          <a:bodyPr>
            <a:normAutofit/>
          </a:bodyPr>
          <a:lstStyle/>
          <a:p>
            <a:pPr algn="ctr"/>
            <a:r>
              <a:rPr lang="es-CL" sz="2800" dirty="0"/>
              <a:t>Planilla para reporte en caso de incendios</a:t>
            </a:r>
          </a:p>
        </p:txBody>
      </p:sp>
    </p:spTree>
    <p:extLst>
      <p:ext uri="{BB962C8B-B14F-4D97-AF65-F5344CB8AC3E}">
        <p14:creationId xmlns:p14="http://schemas.microsoft.com/office/powerpoint/2010/main" val="36831543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13FF2330-67E5-9CFC-0720-F719E6CD2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26815"/>
            <a:ext cx="10515600" cy="996632"/>
          </a:xfrm>
        </p:spPr>
        <p:txBody>
          <a:bodyPr>
            <a:normAutofit/>
          </a:bodyPr>
          <a:lstStyle/>
          <a:p>
            <a:pPr algn="ctr"/>
            <a:r>
              <a:rPr lang="es-CL" sz="2800" dirty="0"/>
              <a:t>Planilla para reporte en caso de incendios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3A20024-07DF-6708-F907-1EFC972808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52" b="43420"/>
          <a:stretch/>
        </p:blipFill>
        <p:spPr>
          <a:xfrm>
            <a:off x="102870" y="1503558"/>
            <a:ext cx="11986260" cy="19373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A89C573-02B0-4F3A-7007-F1D6FD55BC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354"/>
          <a:stretch/>
        </p:blipFill>
        <p:spPr>
          <a:xfrm>
            <a:off x="133350" y="3945761"/>
            <a:ext cx="11925300" cy="24079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6276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13FF2330-67E5-9CFC-0720-F719E6CD2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5668" y="323118"/>
            <a:ext cx="11720664" cy="1109754"/>
          </a:xfrm>
        </p:spPr>
        <p:txBody>
          <a:bodyPr anchor="ctr">
            <a:normAutofit/>
          </a:bodyPr>
          <a:lstStyle/>
          <a:p>
            <a:pPr algn="ctr"/>
            <a:r>
              <a:rPr lang="es-CL" sz="2800" dirty="0"/>
              <a:t>Sistema de Vigilancia Epidemiológica </a:t>
            </a:r>
            <a:br>
              <a:rPr lang="es-CL" sz="2800" dirty="0"/>
            </a:br>
            <a:r>
              <a:rPr lang="es-CL" sz="2800" dirty="0"/>
              <a:t>(Incendios Forestales)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CA91360-F9B2-5413-305C-8B46FB6BF17B}"/>
              </a:ext>
            </a:extLst>
          </p:cNvPr>
          <p:cNvSpPr txBox="1"/>
          <p:nvPr/>
        </p:nvSpPr>
        <p:spPr>
          <a:xfrm>
            <a:off x="1076226" y="1564675"/>
            <a:ext cx="10039548" cy="37286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L" sz="2000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1. Se deben notificar todas las atenciones de salud, realizadas en el establecimiento, independiente del diagnóstico, las cuales se relacionen con incendios forestales</a:t>
            </a:r>
          </a:p>
          <a:p>
            <a:pPr algn="just">
              <a:lnSpc>
                <a:spcPct val="150000"/>
              </a:lnSpc>
            </a:pPr>
            <a:r>
              <a:rPr lang="es-CL" sz="2000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2. Las atenciones de salud y la presencia de personas albergadas producto a los incendios forestales se deben registrar y enviar a través de la planilla Excel, en las siguientes pestañas: Notificación ET Incendios y reporte personas Albergadas</a:t>
            </a:r>
          </a:p>
          <a:p>
            <a:pPr algn="just">
              <a:lnSpc>
                <a:spcPct val="150000"/>
              </a:lnSpc>
            </a:pPr>
            <a:r>
              <a:rPr lang="es-CL" sz="2000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3. El reporte debe ser enviado 1 vez al día, vía correo electrónico a epinuble@redsalud.gob.cl; claudia.dospital@redsalud.gob.cl, a más tardar a las 10:00 horas de cada día, informando los casos del día anterior</a:t>
            </a:r>
          </a:p>
        </p:txBody>
      </p:sp>
    </p:spTree>
    <p:extLst>
      <p:ext uri="{BB962C8B-B14F-4D97-AF65-F5344CB8AC3E}">
        <p14:creationId xmlns:p14="http://schemas.microsoft.com/office/powerpoint/2010/main" val="24802707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33F47-87F5-C65E-A8B5-CA96220BF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74258"/>
            <a:ext cx="10515600" cy="1909483"/>
          </a:xfrm>
        </p:spPr>
        <p:txBody>
          <a:bodyPr>
            <a:normAutofit/>
          </a:bodyPr>
          <a:lstStyle/>
          <a:p>
            <a:r>
              <a:rPr lang="es-ES" sz="3600" dirty="0"/>
              <a:t>Antes… </a:t>
            </a:r>
            <a:br>
              <a:rPr lang="es-ES" sz="3600" dirty="0"/>
            </a:br>
            <a:r>
              <a:rPr lang="es-ES" sz="3600" dirty="0"/>
              <a:t>¿Cómo estábamos reportando nuestra vigilancia semanal SR y PFA?</a:t>
            </a:r>
            <a:endParaRPr lang="es-CL" sz="3600" dirty="0"/>
          </a:p>
        </p:txBody>
      </p:sp>
    </p:spTree>
    <p:extLst>
      <p:ext uri="{BB962C8B-B14F-4D97-AF65-F5344CB8AC3E}">
        <p14:creationId xmlns:p14="http://schemas.microsoft.com/office/powerpoint/2010/main" val="2418441870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7CA91360-F9B2-5413-305C-8B46FB6BF17B}"/>
              </a:ext>
            </a:extLst>
          </p:cNvPr>
          <p:cNvSpPr txBox="1"/>
          <p:nvPr/>
        </p:nvSpPr>
        <p:spPr>
          <a:xfrm>
            <a:off x="953677" y="1564675"/>
            <a:ext cx="10284645" cy="37286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L" sz="2000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4. En el caso de que el establecimiento no presente atenciones de salud ni personas albergadas, se debe enviar la planilla VACIA de igual forma. Indicando que no presentaron casos ni albergados</a:t>
            </a:r>
          </a:p>
          <a:p>
            <a:pPr algn="just">
              <a:lnSpc>
                <a:spcPct val="150000"/>
              </a:lnSpc>
            </a:pPr>
            <a:r>
              <a:rPr lang="es-CL" sz="2000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5. Se debe indicar en el asunto del correo lo siguiente: vigilancia incendios, fecha y nombre del establecimiento</a:t>
            </a:r>
          </a:p>
          <a:p>
            <a:pPr algn="just">
              <a:lnSpc>
                <a:spcPct val="150000"/>
              </a:lnSpc>
            </a:pPr>
            <a:r>
              <a:rPr lang="es-CL" sz="2000" dirty="0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6. Será responsabilidad exclusiva del delegado o subrogante de epidemiología realizar el envío diario de la información, en su eventual ausencia, el director del establecimiento será el responsable de asignar a otro profesional para el envío</a:t>
            </a:r>
          </a:p>
        </p:txBody>
      </p:sp>
      <p:sp>
        <p:nvSpPr>
          <p:cNvPr id="4" name="Marcador de texto 1">
            <a:extLst>
              <a:ext uri="{FF2B5EF4-FFF2-40B4-BE49-F238E27FC236}">
                <a16:creationId xmlns:a16="http://schemas.microsoft.com/office/drawing/2014/main" id="{76AA13F5-9781-B1FF-847A-6BBF34FEF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5668" y="323118"/>
            <a:ext cx="11720664" cy="1109754"/>
          </a:xfrm>
        </p:spPr>
        <p:txBody>
          <a:bodyPr anchor="ctr">
            <a:normAutofit/>
          </a:bodyPr>
          <a:lstStyle/>
          <a:p>
            <a:pPr algn="ctr"/>
            <a:r>
              <a:rPr lang="es-CL" sz="2800" dirty="0"/>
              <a:t>Sistema de Vigilancia Epidemiológica </a:t>
            </a:r>
            <a:br>
              <a:rPr lang="es-CL" sz="2800" dirty="0"/>
            </a:br>
            <a:r>
              <a:rPr lang="es-CL" sz="2800" dirty="0"/>
              <a:t>(Incendios Forestales)</a:t>
            </a:r>
          </a:p>
        </p:txBody>
      </p:sp>
    </p:spTree>
    <p:extLst>
      <p:ext uri="{BB962C8B-B14F-4D97-AF65-F5344CB8AC3E}">
        <p14:creationId xmlns:p14="http://schemas.microsoft.com/office/powerpoint/2010/main" val="37215226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9E9C5A7-187B-47A5-EAEC-423AE2DEC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752" y="2201169"/>
            <a:ext cx="1828496" cy="182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4384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F4A4AB-9815-EE86-A27A-B93D63BB2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0307" y="623078"/>
            <a:ext cx="10515600" cy="627529"/>
          </a:xfrm>
        </p:spPr>
        <p:txBody>
          <a:bodyPr>
            <a:normAutofit/>
          </a:bodyPr>
          <a:lstStyle/>
          <a:p>
            <a:pPr algn="ctr"/>
            <a:r>
              <a:rPr lang="pt-BR" sz="2800" u="sng" dirty="0"/>
              <a:t>Oficio CP N° 6460 / 2022 (</a:t>
            </a:r>
            <a:r>
              <a:rPr lang="es-ES" sz="2800" u="sng" dirty="0"/>
              <a:t>05 de Julio de 2022)</a:t>
            </a:r>
            <a:endParaRPr lang="es-CL" sz="2800" u="sng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0EE56-097F-6491-4E77-23364E75EF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0307" y="1718203"/>
            <a:ext cx="7655859" cy="4099891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"/>
            </a:pP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Completar y enviar documento “Informe semanal de unidades notificadoras para enfermedades en eliminación/erradicación” (ANEXO 1) mediante correo electrónico a </a:t>
            </a:r>
            <a:r>
              <a:rPr lang="es-CL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epinuble@redsalud.gob.cl</a:t>
            </a: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todos los días lunes o el primer día hábil de cada semana.</a:t>
            </a: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Efectuar la revisión y realizar el envío en conjunto al Anexo 1 de: </a:t>
            </a:r>
            <a:r>
              <a:rPr lang="es-CL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registros de urgencia, fichas clínicas y egresos hospitalarios</a:t>
            </a: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estos últimos de acuerdo a la complejidad del establecimiento, correspondientes a la semana epidemiológica reportada. Dicha revisión se debe enfocar específicamente en la búsqueda de los signos y síntomas de los pacientes, de acuerdo a definición de caso sospechoso de Sarampión-Rubéola y de PFA, que se mencionan a continuación.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ED2873C-E930-C562-8372-2D0331BA4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3058" y="1602866"/>
            <a:ext cx="2963483" cy="365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158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6411E192-8203-8A22-E23D-5B1E87DF3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9425" y="394448"/>
            <a:ext cx="10221633" cy="986118"/>
          </a:xfrm>
        </p:spPr>
        <p:txBody>
          <a:bodyPr>
            <a:normAutofit/>
          </a:bodyPr>
          <a:lstStyle/>
          <a:p>
            <a:pPr algn="ctr"/>
            <a:r>
              <a:rPr lang="es-ES" sz="2800" dirty="0"/>
              <a:t>Cumplimiento reporte Unidades Notificadoras según provincias, Región de Ñuble, 2023</a:t>
            </a:r>
            <a:endParaRPr lang="es-CL" sz="28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0CE413B-FF62-EBE3-9A31-F32D8D979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176" y="1708954"/>
            <a:ext cx="5810975" cy="364346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0658937-E508-0981-041B-2B4E29774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49" y="4063170"/>
            <a:ext cx="4234307" cy="217175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0E4435E-68C4-8913-BD6E-FC0A26E753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48" y="1708954"/>
            <a:ext cx="4234307" cy="217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25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6411E192-8203-8A22-E23D-5B1E87DF3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9425" y="623078"/>
            <a:ext cx="10284387" cy="990569"/>
          </a:xfrm>
        </p:spPr>
        <p:txBody>
          <a:bodyPr>
            <a:normAutofit fontScale="92500"/>
          </a:bodyPr>
          <a:lstStyle/>
          <a:p>
            <a:pPr algn="ctr"/>
            <a:r>
              <a:rPr lang="es-ES" sz="2800" dirty="0"/>
              <a:t>Cumplimiento (%) reporte Unidades Notificadoras. </a:t>
            </a:r>
            <a:br>
              <a:rPr lang="es-ES" sz="2800" dirty="0"/>
            </a:br>
            <a:r>
              <a:rPr lang="es-ES" sz="2800" dirty="0"/>
              <a:t>Región de Ñuble, 2023</a:t>
            </a:r>
            <a:endParaRPr lang="es-CL" sz="28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684E68F-2160-B151-25BC-9574FF6F35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28447" y="1950452"/>
            <a:ext cx="5979459" cy="3440955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Informes atrasados: 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Todo informe enviado a la autoridad sanitaria el segundo día hábil de cada semana.</a:t>
            </a:r>
          </a:p>
          <a:p>
            <a:pPr algn="just"/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Informes no enviados: 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Todo informe no enviado a la autoridad sanitaria.</a:t>
            </a:r>
          </a:p>
          <a:p>
            <a:pPr algn="just"/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Informes enviados: </a:t>
            </a:r>
            <a:r>
              <a:rPr lang="es-CL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s-C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odos informe enviado el día lunes o el primer día hábil de cada semana.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8F115CA-5000-BD79-6AD1-9FC15EA2C1F0}"/>
              </a:ext>
            </a:extLst>
          </p:cNvPr>
          <p:cNvSpPr txBox="1">
            <a:spLocks/>
          </p:cNvSpPr>
          <p:nvPr/>
        </p:nvSpPr>
        <p:spPr>
          <a:xfrm>
            <a:off x="791564" y="5382207"/>
            <a:ext cx="10916342" cy="68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C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La consolidación de la información regional es enviada a nivel central todos los días martes al medio día (o segundo día hábil de cada semana)</a:t>
            </a: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7AB7FDA-2F30-8865-BF14-D5D419BB8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64" y="1950452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0079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33F47-87F5-C65E-A8B5-CA96220BF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92188"/>
            <a:ext cx="10515600" cy="1873624"/>
          </a:xfrm>
        </p:spPr>
        <p:txBody>
          <a:bodyPr>
            <a:normAutofit/>
          </a:bodyPr>
          <a:lstStyle/>
          <a:p>
            <a:r>
              <a:rPr lang="es-ES" sz="3600" dirty="0"/>
              <a:t>Ahora…</a:t>
            </a:r>
            <a:br>
              <a:rPr lang="es-ES" sz="3600" dirty="0"/>
            </a:br>
            <a:r>
              <a:rPr lang="es-ES" sz="3600" dirty="0"/>
              <a:t>Vigilancia semanal SR y PFA en plataforma DHIS2</a:t>
            </a:r>
            <a:endParaRPr lang="es-CL" sz="3600" dirty="0"/>
          </a:p>
        </p:txBody>
      </p:sp>
    </p:spTree>
    <p:extLst>
      <p:ext uri="{BB962C8B-B14F-4D97-AF65-F5344CB8AC3E}">
        <p14:creationId xmlns:p14="http://schemas.microsoft.com/office/powerpoint/2010/main" val="281042711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90C031C-F123-98F1-44FE-D032C207C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Plataforma DHIS2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AC7D05-60C5-EBDD-4E07-53E19A3CE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7883" y="1435844"/>
            <a:ext cx="11026588" cy="1325285"/>
          </a:xfrm>
        </p:spPr>
        <p:txBody>
          <a:bodyPr>
            <a:normAutofit/>
          </a:bodyPr>
          <a:lstStyle/>
          <a:p>
            <a:pPr algn="just"/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Objetivo: 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Establecer y mantener la vigilancia activa semanal de PFA (Parálisis Flácida Aguda) y SR (Sarampión/Rubéola) en los establecimientos asignados, utilizando los programas "UN - Notificación activa semanal de PFA" y "UN - Notificación activa semanal de S/R" en la Plataforma DHIS2.</a:t>
            </a:r>
            <a:endParaRPr lang="es-C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FF4D111-6DAB-866C-93D9-8ADD70D0DA2E}"/>
              </a:ext>
            </a:extLst>
          </p:cNvPr>
          <p:cNvSpPr txBox="1"/>
          <p:nvPr/>
        </p:nvSpPr>
        <p:spPr>
          <a:xfrm>
            <a:off x="537883" y="2633137"/>
            <a:ext cx="11026588" cy="3875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b="1">
                <a:solidFill>
                  <a:srgbClr val="0C458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ES" dirty="0"/>
              <a:t>Perfiles de acceso</a:t>
            </a:r>
          </a:p>
          <a:p>
            <a:r>
              <a:rPr lang="es-ES" b="0" dirty="0"/>
              <a:t>A continuación, se detallan los perfiles desarrollados para el registro de la información en la Plataforma y acciones posibles de realizar.</a:t>
            </a:r>
          </a:p>
          <a:p>
            <a:endParaRPr lang="es-ES" dirty="0"/>
          </a:p>
          <a:p>
            <a:r>
              <a:rPr lang="es-ES" dirty="0"/>
              <a:t>Perfil Registrador – delegado de epidemiología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0" dirty="0"/>
              <a:t>Usuario y Contraseña: Serán entregados vía correo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0" dirty="0"/>
              <a:t>Funciones Principales: Estos usuarios están centrados en la entrada de datos en la plataforma DHIS2.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0" dirty="0"/>
              <a:t>Permisos: Poseen el acceso necesario para registrar información en la plataforma, revisar y modificar los registros.</a:t>
            </a:r>
          </a:p>
        </p:txBody>
      </p:sp>
    </p:spTree>
    <p:extLst>
      <p:ext uri="{BB962C8B-B14F-4D97-AF65-F5344CB8AC3E}">
        <p14:creationId xmlns:p14="http://schemas.microsoft.com/office/powerpoint/2010/main" val="37979915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90C031C-F123-98F1-44FE-D032C207C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dirty="0"/>
              <a:t>Registro de UN: Notificación activa semanal de PFA y S/R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AC7D05-60C5-EBDD-4E07-53E19A3CE3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7883" y="1435844"/>
            <a:ext cx="11026588" cy="4696015"/>
          </a:xfrm>
        </p:spPr>
        <p:txBody>
          <a:bodyPr>
            <a:normAutofit/>
          </a:bodyPr>
          <a:lstStyle/>
          <a:p>
            <a:pPr algn="just"/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Solamente el delegado de epidemiología, que cuenta con acceso mediante el usuario </a:t>
            </a:r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un_registrador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, tiene la autorización para realizar esta tarea de registro de UN.</a:t>
            </a:r>
            <a:endParaRPr lang="es-C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67B2585-5AFB-3443-C797-0367B4A217FE}"/>
              </a:ext>
            </a:extLst>
          </p:cNvPr>
          <p:cNvSpPr txBox="1"/>
          <p:nvPr/>
        </p:nvSpPr>
        <p:spPr>
          <a:xfrm>
            <a:off x="8881464" y="3948517"/>
            <a:ext cx="2898160" cy="1394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>
                <a:solidFill>
                  <a:srgbClr val="0C458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El ingreso se debe realizar digitando el usuario y contraseña indicado.</a:t>
            </a:r>
            <a:endParaRPr lang="es-C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16E3B92-026C-4DEE-D60F-B11A6B262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883" y="2156005"/>
            <a:ext cx="7700682" cy="358502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54995BB-CF8D-0D4A-FBBE-6D38E1620B24}"/>
              </a:ext>
            </a:extLst>
          </p:cNvPr>
          <p:cNvSpPr txBox="1"/>
          <p:nvPr/>
        </p:nvSpPr>
        <p:spPr>
          <a:xfrm>
            <a:off x="1183341" y="5762527"/>
            <a:ext cx="66249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https://dhis2-minsal.org/dhis-web-commons/security/login.action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EF1E9CDD-9A0C-95E1-A9BF-64A8F6EFADD4}"/>
              </a:ext>
            </a:extLst>
          </p:cNvPr>
          <p:cNvSpPr/>
          <p:nvPr/>
        </p:nvSpPr>
        <p:spPr>
          <a:xfrm>
            <a:off x="5109880" y="4356846"/>
            <a:ext cx="2519082" cy="8785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7F1E260B-838B-BEC5-C767-B827F04426FA}"/>
              </a:ext>
            </a:extLst>
          </p:cNvPr>
          <p:cNvSpPr/>
          <p:nvPr/>
        </p:nvSpPr>
        <p:spPr>
          <a:xfrm>
            <a:off x="439268" y="2043952"/>
            <a:ext cx="2519082" cy="87854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800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</TotalTime>
  <Words>2180</Words>
  <Application>Microsoft Office PowerPoint</Application>
  <PresentationFormat>Panorámica</PresentationFormat>
  <Paragraphs>274</Paragraphs>
  <Slides>31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7" baseType="lpstr">
      <vt:lpstr>Arial</vt:lpstr>
      <vt:lpstr>Verdana</vt:lpstr>
      <vt:lpstr>Symbol</vt:lpstr>
      <vt:lpstr>Calibri</vt:lpstr>
      <vt:lpstr>Wingdings</vt:lpstr>
      <vt:lpstr>Tema de Office</vt:lpstr>
      <vt:lpstr>Unidades Notificadoras en DHIS2</vt:lpstr>
      <vt:lpstr>Presentación de PowerPoint</vt:lpstr>
      <vt:lpstr>Antes…  ¿Cómo estábamos reportando nuestra vigilancia semanal SR y PFA?</vt:lpstr>
      <vt:lpstr>Presentación de PowerPoint</vt:lpstr>
      <vt:lpstr>Presentación de PowerPoint</vt:lpstr>
      <vt:lpstr>Presentación de PowerPoint</vt:lpstr>
      <vt:lpstr>Ahora… Vigilancia semanal SR y PFA en plataforma DHIS2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Revisemos como hacer una correcta búsqueda activa</vt:lpstr>
      <vt:lpstr>Presentación de PowerPoint</vt:lpstr>
      <vt:lpstr>Presentación de PowerPoint</vt:lpstr>
      <vt:lpstr>Presentación de PowerPoint</vt:lpstr>
      <vt:lpstr>¿Alguna duda?... Entonces ahora veamos un ejemplo…</vt:lpstr>
      <vt:lpstr>Presentación de PowerPoint</vt:lpstr>
      <vt:lpstr>Presentación de PowerPoint</vt:lpstr>
      <vt:lpstr>VIGILANCIA EPIDEMIOLOGICA ASOCIADAS A INCENDIOS FORESTALES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56989706661</cp:lastModifiedBy>
  <cp:revision>29</cp:revision>
  <cp:lastPrinted>2024-02-05T12:23:36Z</cp:lastPrinted>
  <dcterms:created xsi:type="dcterms:W3CDTF">2022-09-08T19:25:06Z</dcterms:created>
  <dcterms:modified xsi:type="dcterms:W3CDTF">2024-03-26T19:59:09Z</dcterms:modified>
</cp:coreProperties>
</file>